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314" r:id="rId16"/>
    <p:sldId id="315" r:id="rId17"/>
    <p:sldId id="317" r:id="rId18"/>
    <p:sldId id="269" r:id="rId19"/>
    <p:sldId id="270" r:id="rId20"/>
    <p:sldId id="271" r:id="rId21"/>
    <p:sldId id="272" r:id="rId22"/>
    <p:sldId id="273" r:id="rId23"/>
    <p:sldId id="274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283E8D-8874-4E75-9ED4-5D8740508500}" v="186" dt="2020-10-10T23:55:44.8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21" autoAdjust="0"/>
    <p:restoredTop sz="94660"/>
  </p:normalViewPr>
  <p:slideViewPr>
    <p:cSldViewPr snapToGrid="0" showGuides="1">
      <p:cViewPr varScale="1">
        <p:scale>
          <a:sx n="133" d="100"/>
          <a:sy n="133" d="100"/>
        </p:scale>
        <p:origin x="669" y="72"/>
      </p:cViewPr>
      <p:guideLst>
        <p:guide orient="horz" pos="2160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7C2395-4E94-4A1D-98AB-F7A0386E374C}" type="doc">
      <dgm:prSet loTypeId="urn:microsoft.com/office/officeart/2005/8/layout/cycle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7FF97A3F-0BBE-48DB-92AC-F24E7B802FBA}">
      <dgm:prSet phldrT="[텍스트]" custT="1"/>
      <dgm:spPr/>
      <dgm:t>
        <a:bodyPr/>
        <a:lstStyle/>
        <a:p>
          <a:pPr latinLnBrk="1"/>
          <a:r>
            <a:rPr lang="ko-KR" altLang="en-US" sz="1400" b="1" dirty="0"/>
            <a:t>데이터  분석</a:t>
          </a:r>
          <a:endParaRPr lang="en-US" altLang="ko-KR" sz="1400" b="1" dirty="0"/>
        </a:p>
        <a:p>
          <a:pPr latinLnBrk="1"/>
          <a:r>
            <a:rPr lang="en-US" altLang="ko-KR" sz="1400" b="1" dirty="0"/>
            <a:t>EDA</a:t>
          </a:r>
          <a:endParaRPr lang="ko-KR" altLang="en-US" sz="1400" b="1" dirty="0"/>
        </a:p>
      </dgm:t>
    </dgm:pt>
    <dgm:pt modelId="{33EE7F78-9BA3-4E00-9422-20B9A2AC9495}" type="parTrans" cxnId="{1820F610-BD59-49B4-84C8-7C78AC502D3A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FA071FF4-70BD-4DCD-B671-995456C86B70}" type="sibTrans" cxnId="{1820F610-BD59-49B4-84C8-7C78AC502D3A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2BDAC7F4-FDB6-4082-ADE1-E6179DC311C5}">
      <dgm:prSet phldrT="[텍스트]" custT="1"/>
      <dgm:spPr/>
      <dgm:t>
        <a:bodyPr/>
        <a:lstStyle/>
        <a:p>
          <a:pPr latinLnBrk="1"/>
          <a:r>
            <a:rPr lang="ko-KR" altLang="en-US" sz="1400" b="1" dirty="0" err="1"/>
            <a:t>인사이트</a:t>
          </a:r>
          <a:br>
            <a:rPr lang="en-US" altLang="ko-KR" sz="1400" b="1" dirty="0"/>
          </a:br>
          <a:r>
            <a:rPr lang="ko-KR" altLang="en-US" sz="1400" b="1" dirty="0"/>
            <a:t>얻기</a:t>
          </a:r>
        </a:p>
      </dgm:t>
    </dgm:pt>
    <dgm:pt modelId="{2460FA8E-9E46-4DFB-A950-625B7C596511}" type="parTrans" cxnId="{2B427C85-F259-476F-A711-3BEF566382D6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3F5106DE-3F61-47D8-84AD-ACA476833DF1}" type="sibTrans" cxnId="{2B427C85-F259-476F-A711-3BEF566382D6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6969726E-593D-496A-916F-5A87C64A337F}">
      <dgm:prSet phldrT="[텍스트]" custT="1"/>
      <dgm:spPr/>
      <dgm:t>
        <a:bodyPr/>
        <a:lstStyle/>
        <a:p>
          <a:pPr latinLnBrk="1"/>
          <a:r>
            <a:rPr lang="en-US" altLang="ko-KR" sz="1400" b="1" dirty="0"/>
            <a:t>Feature engineering</a:t>
          </a:r>
        </a:p>
      </dgm:t>
    </dgm:pt>
    <dgm:pt modelId="{1E424EAF-A7AF-4846-9A51-0477AE08A051}" type="parTrans" cxnId="{EF406285-CB04-4FFC-AA75-E2FD1A08E29F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C2BB101D-606E-4819-ACAA-64F5AA10D3DE}" type="sibTrans" cxnId="{EF406285-CB04-4FFC-AA75-E2FD1A08E29F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8092811F-3755-4AC9-916F-3ADB85AB5C69}">
      <dgm:prSet phldrT="[텍스트]" custT="1"/>
      <dgm:spPr/>
      <dgm:t>
        <a:bodyPr/>
        <a:lstStyle/>
        <a:p>
          <a:pPr latinLnBrk="1"/>
          <a:r>
            <a:rPr lang="ko-KR" altLang="en-US" sz="1400" b="1" dirty="0"/>
            <a:t>모델 개발</a:t>
          </a:r>
        </a:p>
      </dgm:t>
    </dgm:pt>
    <dgm:pt modelId="{E1C45086-FA2B-4FFC-BA9C-73209DC0065C}" type="parTrans" cxnId="{FDB4FE9F-AA89-4731-8552-766B2F0DECF5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736CE558-7D27-4C85-9F7E-D009EADA4DEB}" type="sibTrans" cxnId="{FDB4FE9F-AA89-4731-8552-766B2F0DECF5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AD95A2A9-7EA7-4264-B33D-12807971AF53}">
      <dgm:prSet phldrT="[텍스트]" custT="1"/>
      <dgm:spPr/>
      <dgm:t>
        <a:bodyPr/>
        <a:lstStyle/>
        <a:p>
          <a:pPr latinLnBrk="1"/>
          <a:r>
            <a:rPr lang="ko-KR" altLang="en-US" sz="1400" b="1" dirty="0"/>
            <a:t>모델 평가 및 </a:t>
          </a:r>
          <a:br>
            <a:rPr lang="en-US" altLang="ko-KR" sz="1400" b="1" dirty="0"/>
          </a:br>
          <a:r>
            <a:rPr lang="ko-KR" altLang="en-US" sz="1400" b="1" dirty="0" err="1"/>
            <a:t>피쳐</a:t>
          </a:r>
          <a:r>
            <a:rPr lang="ko-KR" altLang="en-US" sz="1400" b="1" dirty="0"/>
            <a:t> 성능 확인</a:t>
          </a:r>
        </a:p>
      </dgm:t>
    </dgm:pt>
    <dgm:pt modelId="{3AEAD37B-D9B6-403A-835D-F25C3F98F2FC}" type="parTrans" cxnId="{804BCFF2-C59F-4EB9-9194-AA7FA24B65AE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2594BA4D-EC2A-4114-95A5-6AA1129BF067}" type="sibTrans" cxnId="{804BCFF2-C59F-4EB9-9194-AA7FA24B65AE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D3FEC08E-C520-41D1-BBF5-3B788326537D}">
      <dgm:prSet phldrT="[텍스트]" custT="1"/>
      <dgm:spPr/>
      <dgm:t>
        <a:bodyPr/>
        <a:lstStyle/>
        <a:p>
          <a:pPr latinLnBrk="1"/>
          <a:r>
            <a:rPr lang="en-US" altLang="ko-KR" sz="1400" b="1" dirty="0" err="1"/>
            <a:t>Dicussion</a:t>
          </a:r>
          <a:r>
            <a:rPr lang="en-US" altLang="ko-KR" sz="1400" b="1" dirty="0"/>
            <a:t> </a:t>
          </a:r>
          <a:r>
            <a:rPr lang="ko-KR" altLang="en-US" sz="1400" b="1" dirty="0"/>
            <a:t>및 </a:t>
          </a:r>
          <a:r>
            <a:rPr lang="en-US" altLang="ko-KR" sz="1400" b="1" dirty="0"/>
            <a:t>kernel </a:t>
          </a:r>
          <a:r>
            <a:rPr lang="ko-KR" altLang="en-US" sz="1400" b="1" dirty="0"/>
            <a:t>참고</a:t>
          </a:r>
        </a:p>
      </dgm:t>
    </dgm:pt>
    <dgm:pt modelId="{FA4D368D-0E48-445F-96EE-3CACDF27B25E}" type="parTrans" cxnId="{27C956C7-B4EB-487C-B898-711E9AB8CF61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6AA7E50D-F0FF-4656-ADD6-BAD06E974347}" type="sibTrans" cxnId="{27C956C7-B4EB-487C-B898-711E9AB8CF61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8FFA409C-CA37-4667-A8B5-990B325870DB}" type="pres">
      <dgm:prSet presAssocID="{A67C2395-4E94-4A1D-98AB-F7A0386E374C}" presName="cycle" presStyleCnt="0">
        <dgm:presLayoutVars>
          <dgm:dir/>
          <dgm:resizeHandles val="exact"/>
        </dgm:presLayoutVars>
      </dgm:prSet>
      <dgm:spPr/>
    </dgm:pt>
    <dgm:pt modelId="{7EEB25B1-7062-45D3-A6AF-74A769AC97CE}" type="pres">
      <dgm:prSet presAssocID="{7FF97A3F-0BBE-48DB-92AC-F24E7B802FBA}" presName="node" presStyleLbl="node1" presStyleIdx="0" presStyleCnt="6">
        <dgm:presLayoutVars>
          <dgm:bulletEnabled val="1"/>
        </dgm:presLayoutVars>
      </dgm:prSet>
      <dgm:spPr/>
    </dgm:pt>
    <dgm:pt modelId="{02EE448B-1540-411A-B60A-C3BBB1F646DA}" type="pres">
      <dgm:prSet presAssocID="{7FF97A3F-0BBE-48DB-92AC-F24E7B802FBA}" presName="spNode" presStyleCnt="0"/>
      <dgm:spPr/>
    </dgm:pt>
    <dgm:pt modelId="{658A2DE5-8AFF-4EED-9A1A-704EF17F2E1B}" type="pres">
      <dgm:prSet presAssocID="{FA071FF4-70BD-4DCD-B671-995456C86B70}" presName="sibTrans" presStyleLbl="sibTrans1D1" presStyleIdx="0" presStyleCnt="6"/>
      <dgm:spPr/>
    </dgm:pt>
    <dgm:pt modelId="{E78A8A19-27D7-49C8-A603-5137394AC87D}" type="pres">
      <dgm:prSet presAssocID="{2BDAC7F4-FDB6-4082-ADE1-E6179DC311C5}" presName="node" presStyleLbl="node1" presStyleIdx="1" presStyleCnt="6">
        <dgm:presLayoutVars>
          <dgm:bulletEnabled val="1"/>
        </dgm:presLayoutVars>
      </dgm:prSet>
      <dgm:spPr/>
    </dgm:pt>
    <dgm:pt modelId="{0582A087-7D69-4EAE-879E-E997EAB4DA5E}" type="pres">
      <dgm:prSet presAssocID="{2BDAC7F4-FDB6-4082-ADE1-E6179DC311C5}" presName="spNode" presStyleCnt="0"/>
      <dgm:spPr/>
    </dgm:pt>
    <dgm:pt modelId="{99A18E43-2999-448F-82E3-B2105DD39C6C}" type="pres">
      <dgm:prSet presAssocID="{3F5106DE-3F61-47D8-84AD-ACA476833DF1}" presName="sibTrans" presStyleLbl="sibTrans1D1" presStyleIdx="1" presStyleCnt="6"/>
      <dgm:spPr/>
    </dgm:pt>
    <dgm:pt modelId="{0C6FC48C-FB90-4ABF-B8B9-DE2545490009}" type="pres">
      <dgm:prSet presAssocID="{6969726E-593D-496A-916F-5A87C64A337F}" presName="node" presStyleLbl="node1" presStyleIdx="2" presStyleCnt="6">
        <dgm:presLayoutVars>
          <dgm:bulletEnabled val="1"/>
        </dgm:presLayoutVars>
      </dgm:prSet>
      <dgm:spPr/>
    </dgm:pt>
    <dgm:pt modelId="{4D558501-5AD3-4309-9F7E-BBA2C54AB51A}" type="pres">
      <dgm:prSet presAssocID="{6969726E-593D-496A-916F-5A87C64A337F}" presName="spNode" presStyleCnt="0"/>
      <dgm:spPr/>
    </dgm:pt>
    <dgm:pt modelId="{07DDE599-20A9-436F-8F47-99053D90A680}" type="pres">
      <dgm:prSet presAssocID="{C2BB101D-606E-4819-ACAA-64F5AA10D3DE}" presName="sibTrans" presStyleLbl="sibTrans1D1" presStyleIdx="2" presStyleCnt="6"/>
      <dgm:spPr/>
    </dgm:pt>
    <dgm:pt modelId="{33432DC0-28ED-4CD6-99E0-14270DB02FE7}" type="pres">
      <dgm:prSet presAssocID="{8092811F-3755-4AC9-916F-3ADB85AB5C69}" presName="node" presStyleLbl="node1" presStyleIdx="3" presStyleCnt="6">
        <dgm:presLayoutVars>
          <dgm:bulletEnabled val="1"/>
        </dgm:presLayoutVars>
      </dgm:prSet>
      <dgm:spPr/>
    </dgm:pt>
    <dgm:pt modelId="{5F65AE8C-3CBB-41E9-9DB6-BCC2B1A75FF6}" type="pres">
      <dgm:prSet presAssocID="{8092811F-3755-4AC9-916F-3ADB85AB5C69}" presName="spNode" presStyleCnt="0"/>
      <dgm:spPr/>
    </dgm:pt>
    <dgm:pt modelId="{3207E595-3C4B-4D57-8BE0-D06242D7BF19}" type="pres">
      <dgm:prSet presAssocID="{736CE558-7D27-4C85-9F7E-D009EADA4DEB}" presName="sibTrans" presStyleLbl="sibTrans1D1" presStyleIdx="3" presStyleCnt="6"/>
      <dgm:spPr/>
    </dgm:pt>
    <dgm:pt modelId="{99F5D9F8-7D74-4C31-8B3C-256B65BE2364}" type="pres">
      <dgm:prSet presAssocID="{AD95A2A9-7EA7-4264-B33D-12807971AF53}" presName="node" presStyleLbl="node1" presStyleIdx="4" presStyleCnt="6" custScaleX="126007">
        <dgm:presLayoutVars>
          <dgm:bulletEnabled val="1"/>
        </dgm:presLayoutVars>
      </dgm:prSet>
      <dgm:spPr/>
    </dgm:pt>
    <dgm:pt modelId="{5E09E8EC-DC8F-4C52-AE96-852F23137F94}" type="pres">
      <dgm:prSet presAssocID="{AD95A2A9-7EA7-4264-B33D-12807971AF53}" presName="spNode" presStyleCnt="0"/>
      <dgm:spPr/>
    </dgm:pt>
    <dgm:pt modelId="{12459AB5-DEF7-4B30-B82C-55F999161820}" type="pres">
      <dgm:prSet presAssocID="{2594BA4D-EC2A-4114-95A5-6AA1129BF067}" presName="sibTrans" presStyleLbl="sibTrans1D1" presStyleIdx="4" presStyleCnt="6"/>
      <dgm:spPr/>
    </dgm:pt>
    <dgm:pt modelId="{35C2361C-272F-4D28-B64D-F524DEB62AB2}" type="pres">
      <dgm:prSet presAssocID="{D3FEC08E-C520-41D1-BBF5-3B788326537D}" presName="node" presStyleLbl="node1" presStyleIdx="5" presStyleCnt="6">
        <dgm:presLayoutVars>
          <dgm:bulletEnabled val="1"/>
        </dgm:presLayoutVars>
      </dgm:prSet>
      <dgm:spPr/>
    </dgm:pt>
    <dgm:pt modelId="{A9733583-1B55-486A-937A-954FB5868814}" type="pres">
      <dgm:prSet presAssocID="{D3FEC08E-C520-41D1-BBF5-3B788326537D}" presName="spNode" presStyleCnt="0"/>
      <dgm:spPr/>
    </dgm:pt>
    <dgm:pt modelId="{08CCE031-AC84-44E6-BF2F-CA37484C2BFA}" type="pres">
      <dgm:prSet presAssocID="{6AA7E50D-F0FF-4656-ADD6-BAD06E974347}" presName="sibTrans" presStyleLbl="sibTrans1D1" presStyleIdx="5" presStyleCnt="6"/>
      <dgm:spPr/>
    </dgm:pt>
  </dgm:ptLst>
  <dgm:cxnLst>
    <dgm:cxn modelId="{B0AC9E00-19EE-4615-9776-38D815AC5E80}" type="presOf" srcId="{C2BB101D-606E-4819-ACAA-64F5AA10D3DE}" destId="{07DDE599-20A9-436F-8F47-99053D90A680}" srcOrd="0" destOrd="0" presId="urn:microsoft.com/office/officeart/2005/8/layout/cycle5"/>
    <dgm:cxn modelId="{7DBA9303-BCD9-47EC-B52C-0B6AD3DC7982}" type="presOf" srcId="{8092811F-3755-4AC9-916F-3ADB85AB5C69}" destId="{33432DC0-28ED-4CD6-99E0-14270DB02FE7}" srcOrd="0" destOrd="0" presId="urn:microsoft.com/office/officeart/2005/8/layout/cycle5"/>
    <dgm:cxn modelId="{044E6A06-CC74-482A-A42A-CA20967747FB}" type="presOf" srcId="{7FF97A3F-0BBE-48DB-92AC-F24E7B802FBA}" destId="{7EEB25B1-7062-45D3-A6AF-74A769AC97CE}" srcOrd="0" destOrd="0" presId="urn:microsoft.com/office/officeart/2005/8/layout/cycle5"/>
    <dgm:cxn modelId="{5EFAB209-1AAB-47CA-BB7A-474D1B0C30C0}" type="presOf" srcId="{A67C2395-4E94-4A1D-98AB-F7A0386E374C}" destId="{8FFA409C-CA37-4667-A8B5-990B325870DB}" srcOrd="0" destOrd="0" presId="urn:microsoft.com/office/officeart/2005/8/layout/cycle5"/>
    <dgm:cxn modelId="{1820F610-BD59-49B4-84C8-7C78AC502D3A}" srcId="{A67C2395-4E94-4A1D-98AB-F7A0386E374C}" destId="{7FF97A3F-0BBE-48DB-92AC-F24E7B802FBA}" srcOrd="0" destOrd="0" parTransId="{33EE7F78-9BA3-4E00-9422-20B9A2AC9495}" sibTransId="{FA071FF4-70BD-4DCD-B671-995456C86B70}"/>
    <dgm:cxn modelId="{433F835C-D61C-4610-A2C1-C0CC319BF3CA}" type="presOf" srcId="{3F5106DE-3F61-47D8-84AD-ACA476833DF1}" destId="{99A18E43-2999-448F-82E3-B2105DD39C6C}" srcOrd="0" destOrd="0" presId="urn:microsoft.com/office/officeart/2005/8/layout/cycle5"/>
    <dgm:cxn modelId="{4918E45E-D777-42EA-96DA-60A41B6EF473}" type="presOf" srcId="{736CE558-7D27-4C85-9F7E-D009EADA4DEB}" destId="{3207E595-3C4B-4D57-8BE0-D06242D7BF19}" srcOrd="0" destOrd="0" presId="urn:microsoft.com/office/officeart/2005/8/layout/cycle5"/>
    <dgm:cxn modelId="{C8ADB348-0D11-44D9-9191-BABDC5E9141E}" type="presOf" srcId="{D3FEC08E-C520-41D1-BBF5-3B788326537D}" destId="{35C2361C-272F-4D28-B64D-F524DEB62AB2}" srcOrd="0" destOrd="0" presId="urn:microsoft.com/office/officeart/2005/8/layout/cycle5"/>
    <dgm:cxn modelId="{A1E6E34C-E405-4CE3-B9D8-559E3F3D9512}" type="presOf" srcId="{6969726E-593D-496A-916F-5A87C64A337F}" destId="{0C6FC48C-FB90-4ABF-B8B9-DE2545490009}" srcOrd="0" destOrd="0" presId="urn:microsoft.com/office/officeart/2005/8/layout/cycle5"/>
    <dgm:cxn modelId="{3BC33484-5CCB-40C2-9DCE-A9440DF11CE1}" type="presOf" srcId="{AD95A2A9-7EA7-4264-B33D-12807971AF53}" destId="{99F5D9F8-7D74-4C31-8B3C-256B65BE2364}" srcOrd="0" destOrd="0" presId="urn:microsoft.com/office/officeart/2005/8/layout/cycle5"/>
    <dgm:cxn modelId="{B46F8E84-E3AA-4EAC-857D-A4F7D9458D16}" type="presOf" srcId="{2BDAC7F4-FDB6-4082-ADE1-E6179DC311C5}" destId="{E78A8A19-27D7-49C8-A603-5137394AC87D}" srcOrd="0" destOrd="0" presId="urn:microsoft.com/office/officeart/2005/8/layout/cycle5"/>
    <dgm:cxn modelId="{EF406285-CB04-4FFC-AA75-E2FD1A08E29F}" srcId="{A67C2395-4E94-4A1D-98AB-F7A0386E374C}" destId="{6969726E-593D-496A-916F-5A87C64A337F}" srcOrd="2" destOrd="0" parTransId="{1E424EAF-A7AF-4846-9A51-0477AE08A051}" sibTransId="{C2BB101D-606E-4819-ACAA-64F5AA10D3DE}"/>
    <dgm:cxn modelId="{2B427C85-F259-476F-A711-3BEF566382D6}" srcId="{A67C2395-4E94-4A1D-98AB-F7A0386E374C}" destId="{2BDAC7F4-FDB6-4082-ADE1-E6179DC311C5}" srcOrd="1" destOrd="0" parTransId="{2460FA8E-9E46-4DFB-A950-625B7C596511}" sibTransId="{3F5106DE-3F61-47D8-84AD-ACA476833DF1}"/>
    <dgm:cxn modelId="{FDB4FE9F-AA89-4731-8552-766B2F0DECF5}" srcId="{A67C2395-4E94-4A1D-98AB-F7A0386E374C}" destId="{8092811F-3755-4AC9-916F-3ADB85AB5C69}" srcOrd="3" destOrd="0" parTransId="{E1C45086-FA2B-4FFC-BA9C-73209DC0065C}" sibTransId="{736CE558-7D27-4C85-9F7E-D009EADA4DEB}"/>
    <dgm:cxn modelId="{0BF523C2-D06C-452B-9AF8-8B7BD5162E79}" type="presOf" srcId="{FA071FF4-70BD-4DCD-B671-995456C86B70}" destId="{658A2DE5-8AFF-4EED-9A1A-704EF17F2E1B}" srcOrd="0" destOrd="0" presId="urn:microsoft.com/office/officeart/2005/8/layout/cycle5"/>
    <dgm:cxn modelId="{27C956C7-B4EB-487C-B898-711E9AB8CF61}" srcId="{A67C2395-4E94-4A1D-98AB-F7A0386E374C}" destId="{D3FEC08E-C520-41D1-BBF5-3B788326537D}" srcOrd="5" destOrd="0" parTransId="{FA4D368D-0E48-445F-96EE-3CACDF27B25E}" sibTransId="{6AA7E50D-F0FF-4656-ADD6-BAD06E974347}"/>
    <dgm:cxn modelId="{3848EDD1-BC3A-4CEE-8926-9D91695ECB10}" type="presOf" srcId="{6AA7E50D-F0FF-4656-ADD6-BAD06E974347}" destId="{08CCE031-AC84-44E6-BF2F-CA37484C2BFA}" srcOrd="0" destOrd="0" presId="urn:microsoft.com/office/officeart/2005/8/layout/cycle5"/>
    <dgm:cxn modelId="{1D68D0DB-785D-4434-B81C-3CDC172737BE}" type="presOf" srcId="{2594BA4D-EC2A-4114-95A5-6AA1129BF067}" destId="{12459AB5-DEF7-4B30-B82C-55F999161820}" srcOrd="0" destOrd="0" presId="urn:microsoft.com/office/officeart/2005/8/layout/cycle5"/>
    <dgm:cxn modelId="{804BCFF2-C59F-4EB9-9194-AA7FA24B65AE}" srcId="{A67C2395-4E94-4A1D-98AB-F7A0386E374C}" destId="{AD95A2A9-7EA7-4264-B33D-12807971AF53}" srcOrd="4" destOrd="0" parTransId="{3AEAD37B-D9B6-403A-835D-F25C3F98F2FC}" sibTransId="{2594BA4D-EC2A-4114-95A5-6AA1129BF067}"/>
    <dgm:cxn modelId="{5DBC67BC-F5EB-4239-A19C-F227789BB5F8}" type="presParOf" srcId="{8FFA409C-CA37-4667-A8B5-990B325870DB}" destId="{7EEB25B1-7062-45D3-A6AF-74A769AC97CE}" srcOrd="0" destOrd="0" presId="urn:microsoft.com/office/officeart/2005/8/layout/cycle5"/>
    <dgm:cxn modelId="{A03E29D0-A279-47DE-B8DF-7FC167E1F338}" type="presParOf" srcId="{8FFA409C-CA37-4667-A8B5-990B325870DB}" destId="{02EE448B-1540-411A-B60A-C3BBB1F646DA}" srcOrd="1" destOrd="0" presId="urn:microsoft.com/office/officeart/2005/8/layout/cycle5"/>
    <dgm:cxn modelId="{E8B3B330-C150-4DCF-ABCB-20892B16BE13}" type="presParOf" srcId="{8FFA409C-CA37-4667-A8B5-990B325870DB}" destId="{658A2DE5-8AFF-4EED-9A1A-704EF17F2E1B}" srcOrd="2" destOrd="0" presId="urn:microsoft.com/office/officeart/2005/8/layout/cycle5"/>
    <dgm:cxn modelId="{6000EF3B-0125-4454-91A3-870A4DFFC4FE}" type="presParOf" srcId="{8FFA409C-CA37-4667-A8B5-990B325870DB}" destId="{E78A8A19-27D7-49C8-A603-5137394AC87D}" srcOrd="3" destOrd="0" presId="urn:microsoft.com/office/officeart/2005/8/layout/cycle5"/>
    <dgm:cxn modelId="{AA336C10-736A-4D11-A1BE-AE97C55AAD38}" type="presParOf" srcId="{8FFA409C-CA37-4667-A8B5-990B325870DB}" destId="{0582A087-7D69-4EAE-879E-E997EAB4DA5E}" srcOrd="4" destOrd="0" presId="urn:microsoft.com/office/officeart/2005/8/layout/cycle5"/>
    <dgm:cxn modelId="{6238730D-3927-4E11-8C82-9E6FB4E8CA53}" type="presParOf" srcId="{8FFA409C-CA37-4667-A8B5-990B325870DB}" destId="{99A18E43-2999-448F-82E3-B2105DD39C6C}" srcOrd="5" destOrd="0" presId="urn:microsoft.com/office/officeart/2005/8/layout/cycle5"/>
    <dgm:cxn modelId="{C2E90F0B-F3AD-46D1-BF29-451D6D544C97}" type="presParOf" srcId="{8FFA409C-CA37-4667-A8B5-990B325870DB}" destId="{0C6FC48C-FB90-4ABF-B8B9-DE2545490009}" srcOrd="6" destOrd="0" presId="urn:microsoft.com/office/officeart/2005/8/layout/cycle5"/>
    <dgm:cxn modelId="{9D26D211-E98E-4145-B0BA-6BB28F1F6FF5}" type="presParOf" srcId="{8FFA409C-CA37-4667-A8B5-990B325870DB}" destId="{4D558501-5AD3-4309-9F7E-BBA2C54AB51A}" srcOrd="7" destOrd="0" presId="urn:microsoft.com/office/officeart/2005/8/layout/cycle5"/>
    <dgm:cxn modelId="{D93CEDD6-8D97-46FF-8DC8-80A0EE94C11C}" type="presParOf" srcId="{8FFA409C-CA37-4667-A8B5-990B325870DB}" destId="{07DDE599-20A9-436F-8F47-99053D90A680}" srcOrd="8" destOrd="0" presId="urn:microsoft.com/office/officeart/2005/8/layout/cycle5"/>
    <dgm:cxn modelId="{F01A06ED-28D9-4FC0-8235-93BCA01C35D4}" type="presParOf" srcId="{8FFA409C-CA37-4667-A8B5-990B325870DB}" destId="{33432DC0-28ED-4CD6-99E0-14270DB02FE7}" srcOrd="9" destOrd="0" presId="urn:microsoft.com/office/officeart/2005/8/layout/cycle5"/>
    <dgm:cxn modelId="{1A65DBA6-084B-4D44-9159-BCB119AA897D}" type="presParOf" srcId="{8FFA409C-CA37-4667-A8B5-990B325870DB}" destId="{5F65AE8C-3CBB-41E9-9DB6-BCC2B1A75FF6}" srcOrd="10" destOrd="0" presId="urn:microsoft.com/office/officeart/2005/8/layout/cycle5"/>
    <dgm:cxn modelId="{D5567575-8697-4974-AED9-6449DA38211E}" type="presParOf" srcId="{8FFA409C-CA37-4667-A8B5-990B325870DB}" destId="{3207E595-3C4B-4D57-8BE0-D06242D7BF19}" srcOrd="11" destOrd="0" presId="urn:microsoft.com/office/officeart/2005/8/layout/cycle5"/>
    <dgm:cxn modelId="{B5EB2A69-63A5-4984-B3C6-13CE377387F1}" type="presParOf" srcId="{8FFA409C-CA37-4667-A8B5-990B325870DB}" destId="{99F5D9F8-7D74-4C31-8B3C-256B65BE2364}" srcOrd="12" destOrd="0" presId="urn:microsoft.com/office/officeart/2005/8/layout/cycle5"/>
    <dgm:cxn modelId="{197F7BB2-1CC0-45A7-AE08-A217DB4036EF}" type="presParOf" srcId="{8FFA409C-CA37-4667-A8B5-990B325870DB}" destId="{5E09E8EC-DC8F-4C52-AE96-852F23137F94}" srcOrd="13" destOrd="0" presId="urn:microsoft.com/office/officeart/2005/8/layout/cycle5"/>
    <dgm:cxn modelId="{046CCA2E-2AC9-445A-B68A-E20AB998B764}" type="presParOf" srcId="{8FFA409C-CA37-4667-A8B5-990B325870DB}" destId="{12459AB5-DEF7-4B30-B82C-55F999161820}" srcOrd="14" destOrd="0" presId="urn:microsoft.com/office/officeart/2005/8/layout/cycle5"/>
    <dgm:cxn modelId="{F87FE6AD-8107-4E62-AF91-0FAE56C9450A}" type="presParOf" srcId="{8FFA409C-CA37-4667-A8B5-990B325870DB}" destId="{35C2361C-272F-4D28-B64D-F524DEB62AB2}" srcOrd="15" destOrd="0" presId="urn:microsoft.com/office/officeart/2005/8/layout/cycle5"/>
    <dgm:cxn modelId="{E123C06E-5C4C-4E24-AE3D-3C7C3B705C63}" type="presParOf" srcId="{8FFA409C-CA37-4667-A8B5-990B325870DB}" destId="{A9733583-1B55-486A-937A-954FB5868814}" srcOrd="16" destOrd="0" presId="urn:microsoft.com/office/officeart/2005/8/layout/cycle5"/>
    <dgm:cxn modelId="{95A7AF7D-AF8D-4F48-B1A1-FED3A5EED874}" type="presParOf" srcId="{8FFA409C-CA37-4667-A8B5-990B325870DB}" destId="{08CCE031-AC84-44E6-BF2F-CA37484C2BFA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EB25B1-7062-45D3-A6AF-74A769AC97CE}">
      <dsp:nvSpPr>
        <dsp:cNvPr id="0" name=""/>
        <dsp:cNvSpPr/>
      </dsp:nvSpPr>
      <dsp:spPr>
        <a:xfrm>
          <a:off x="3986400" y="520"/>
          <a:ext cx="1257281" cy="81723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/>
            <a:t>데이터  분석</a:t>
          </a:r>
          <a:endParaRPr lang="en-US" altLang="ko-KR" sz="1400" b="1" kern="1200" dirty="0"/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dirty="0"/>
            <a:t>EDA</a:t>
          </a:r>
          <a:endParaRPr lang="ko-KR" altLang="en-US" sz="1400" b="1" kern="1200" dirty="0"/>
        </a:p>
      </dsp:txBody>
      <dsp:txXfrm>
        <a:off x="4026294" y="40414"/>
        <a:ext cx="1177493" cy="737444"/>
      </dsp:txXfrm>
    </dsp:sp>
    <dsp:sp modelId="{658A2DE5-8AFF-4EED-9A1A-704EF17F2E1B}">
      <dsp:nvSpPr>
        <dsp:cNvPr id="0" name=""/>
        <dsp:cNvSpPr/>
      </dsp:nvSpPr>
      <dsp:spPr>
        <a:xfrm>
          <a:off x="2691126" y="409136"/>
          <a:ext cx="3847829" cy="3847829"/>
        </a:xfrm>
        <a:custGeom>
          <a:avLst/>
          <a:gdLst/>
          <a:ahLst/>
          <a:cxnLst/>
          <a:rect l="0" t="0" r="0" b="0"/>
          <a:pathLst>
            <a:path>
              <a:moveTo>
                <a:pt x="2710410" y="168103"/>
              </a:moveTo>
              <a:arcTo wR="1923914" hR="1923914" stAng="17647767" swAng="922994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8A8A19-27D7-49C8-A603-5137394AC87D}">
      <dsp:nvSpPr>
        <dsp:cNvPr id="0" name=""/>
        <dsp:cNvSpPr/>
      </dsp:nvSpPr>
      <dsp:spPr>
        <a:xfrm>
          <a:off x="5652559" y="962477"/>
          <a:ext cx="1257281" cy="81723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 err="1"/>
            <a:t>인사이트</a:t>
          </a:r>
          <a:br>
            <a:rPr lang="en-US" altLang="ko-KR" sz="1400" b="1" kern="1200" dirty="0"/>
          </a:br>
          <a:r>
            <a:rPr lang="ko-KR" altLang="en-US" sz="1400" b="1" kern="1200" dirty="0"/>
            <a:t>얻기</a:t>
          </a:r>
        </a:p>
      </dsp:txBody>
      <dsp:txXfrm>
        <a:off x="5692453" y="1002371"/>
        <a:ext cx="1177493" cy="737444"/>
      </dsp:txXfrm>
    </dsp:sp>
    <dsp:sp modelId="{99A18E43-2999-448F-82E3-B2105DD39C6C}">
      <dsp:nvSpPr>
        <dsp:cNvPr id="0" name=""/>
        <dsp:cNvSpPr/>
      </dsp:nvSpPr>
      <dsp:spPr>
        <a:xfrm>
          <a:off x="2691126" y="409136"/>
          <a:ext cx="3847829" cy="3847829"/>
        </a:xfrm>
        <a:custGeom>
          <a:avLst/>
          <a:gdLst/>
          <a:ahLst/>
          <a:cxnLst/>
          <a:rect l="0" t="0" r="0" b="0"/>
          <a:pathLst>
            <a:path>
              <a:moveTo>
                <a:pt x="3817876" y="1585748"/>
              </a:moveTo>
              <a:arcTo wR="1923914" hR="1923914" stAng="20992592" swAng="1214815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6FC48C-FB90-4ABF-B8B9-DE2545490009}">
      <dsp:nvSpPr>
        <dsp:cNvPr id="0" name=""/>
        <dsp:cNvSpPr/>
      </dsp:nvSpPr>
      <dsp:spPr>
        <a:xfrm>
          <a:off x="5652559" y="2886392"/>
          <a:ext cx="1257281" cy="81723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dirty="0"/>
            <a:t>Feature engineering</a:t>
          </a:r>
        </a:p>
      </dsp:txBody>
      <dsp:txXfrm>
        <a:off x="5692453" y="2926286"/>
        <a:ext cx="1177493" cy="737444"/>
      </dsp:txXfrm>
    </dsp:sp>
    <dsp:sp modelId="{07DDE599-20A9-436F-8F47-99053D90A680}">
      <dsp:nvSpPr>
        <dsp:cNvPr id="0" name=""/>
        <dsp:cNvSpPr/>
      </dsp:nvSpPr>
      <dsp:spPr>
        <a:xfrm>
          <a:off x="2691126" y="409136"/>
          <a:ext cx="3847829" cy="3847829"/>
        </a:xfrm>
        <a:custGeom>
          <a:avLst/>
          <a:gdLst/>
          <a:ahLst/>
          <a:cxnLst/>
          <a:rect l="0" t="0" r="0" b="0"/>
          <a:pathLst>
            <a:path>
              <a:moveTo>
                <a:pt x="3148003" y="3408183"/>
              </a:moveTo>
              <a:arcTo wR="1923914" hR="1923914" stAng="3029239" swAng="922994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432DC0-28ED-4CD6-99E0-14270DB02FE7}">
      <dsp:nvSpPr>
        <dsp:cNvPr id="0" name=""/>
        <dsp:cNvSpPr/>
      </dsp:nvSpPr>
      <dsp:spPr>
        <a:xfrm>
          <a:off x="3986400" y="3848349"/>
          <a:ext cx="1257281" cy="81723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/>
            <a:t>모델 개발</a:t>
          </a:r>
        </a:p>
      </dsp:txBody>
      <dsp:txXfrm>
        <a:off x="4026294" y="3888243"/>
        <a:ext cx="1177493" cy="737444"/>
      </dsp:txXfrm>
    </dsp:sp>
    <dsp:sp modelId="{3207E595-3C4B-4D57-8BE0-D06242D7BF19}">
      <dsp:nvSpPr>
        <dsp:cNvPr id="0" name=""/>
        <dsp:cNvSpPr/>
      </dsp:nvSpPr>
      <dsp:spPr>
        <a:xfrm>
          <a:off x="2691126" y="409136"/>
          <a:ext cx="3847829" cy="3847829"/>
        </a:xfrm>
        <a:custGeom>
          <a:avLst/>
          <a:gdLst/>
          <a:ahLst/>
          <a:cxnLst/>
          <a:rect l="0" t="0" r="0" b="0"/>
          <a:pathLst>
            <a:path>
              <a:moveTo>
                <a:pt x="1137419" y="3679725"/>
              </a:moveTo>
              <a:arcTo wR="1923914" hR="1923914" stAng="6847767" swAng="922994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F5D9F8-7D74-4C31-8B3C-256B65BE2364}">
      <dsp:nvSpPr>
        <dsp:cNvPr id="0" name=""/>
        <dsp:cNvSpPr/>
      </dsp:nvSpPr>
      <dsp:spPr>
        <a:xfrm>
          <a:off x="2156750" y="2886392"/>
          <a:ext cx="1584262" cy="81723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/>
            <a:t>모델 평가 및 </a:t>
          </a:r>
          <a:br>
            <a:rPr lang="en-US" altLang="ko-KR" sz="1400" b="1" kern="1200" dirty="0"/>
          </a:br>
          <a:r>
            <a:rPr lang="ko-KR" altLang="en-US" sz="1400" b="1" kern="1200" dirty="0" err="1"/>
            <a:t>피쳐</a:t>
          </a:r>
          <a:r>
            <a:rPr lang="ko-KR" altLang="en-US" sz="1400" b="1" kern="1200" dirty="0"/>
            <a:t> 성능 확인</a:t>
          </a:r>
        </a:p>
      </dsp:txBody>
      <dsp:txXfrm>
        <a:off x="2196644" y="2926286"/>
        <a:ext cx="1504474" cy="737444"/>
      </dsp:txXfrm>
    </dsp:sp>
    <dsp:sp modelId="{12459AB5-DEF7-4B30-B82C-55F999161820}">
      <dsp:nvSpPr>
        <dsp:cNvPr id="0" name=""/>
        <dsp:cNvSpPr/>
      </dsp:nvSpPr>
      <dsp:spPr>
        <a:xfrm>
          <a:off x="2691126" y="409136"/>
          <a:ext cx="3847829" cy="3847829"/>
        </a:xfrm>
        <a:custGeom>
          <a:avLst/>
          <a:gdLst/>
          <a:ahLst/>
          <a:cxnLst/>
          <a:rect l="0" t="0" r="0" b="0"/>
          <a:pathLst>
            <a:path>
              <a:moveTo>
                <a:pt x="29952" y="2262080"/>
              </a:moveTo>
              <a:arcTo wR="1923914" hR="1923914" stAng="10192592" swAng="1214815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C2361C-272F-4D28-B64D-F524DEB62AB2}">
      <dsp:nvSpPr>
        <dsp:cNvPr id="0" name=""/>
        <dsp:cNvSpPr/>
      </dsp:nvSpPr>
      <dsp:spPr>
        <a:xfrm>
          <a:off x="2320241" y="962477"/>
          <a:ext cx="1257281" cy="81723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dirty="0" err="1"/>
            <a:t>Dicussion</a:t>
          </a:r>
          <a:r>
            <a:rPr lang="en-US" altLang="ko-KR" sz="1400" b="1" kern="1200" dirty="0"/>
            <a:t> </a:t>
          </a:r>
          <a:r>
            <a:rPr lang="ko-KR" altLang="en-US" sz="1400" b="1" kern="1200" dirty="0"/>
            <a:t>및 </a:t>
          </a:r>
          <a:r>
            <a:rPr lang="en-US" altLang="ko-KR" sz="1400" b="1" kern="1200" dirty="0"/>
            <a:t>kernel </a:t>
          </a:r>
          <a:r>
            <a:rPr lang="ko-KR" altLang="en-US" sz="1400" b="1" kern="1200" dirty="0"/>
            <a:t>참고</a:t>
          </a:r>
        </a:p>
      </dsp:txBody>
      <dsp:txXfrm>
        <a:off x="2360135" y="1002371"/>
        <a:ext cx="1177493" cy="737444"/>
      </dsp:txXfrm>
    </dsp:sp>
    <dsp:sp modelId="{08CCE031-AC84-44E6-BF2F-CA37484C2BFA}">
      <dsp:nvSpPr>
        <dsp:cNvPr id="0" name=""/>
        <dsp:cNvSpPr/>
      </dsp:nvSpPr>
      <dsp:spPr>
        <a:xfrm>
          <a:off x="2691126" y="409136"/>
          <a:ext cx="3847829" cy="3847829"/>
        </a:xfrm>
        <a:custGeom>
          <a:avLst/>
          <a:gdLst/>
          <a:ahLst/>
          <a:cxnLst/>
          <a:rect l="0" t="0" r="0" b="0"/>
          <a:pathLst>
            <a:path>
              <a:moveTo>
                <a:pt x="699825" y="439645"/>
              </a:moveTo>
              <a:arcTo wR="1923914" hR="1923914" stAng="13829239" swAng="922994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B15D1D-9FAC-4475-8AE9-EE33E36AA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896CB7-7FBB-454E-BE65-46C1AB1643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808D5A-2BD9-42D8-BC19-814B6B945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0D99CA-A3F2-4CFC-A657-F4F2234A2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F63403-D2BD-437D-AF65-735467C4F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907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D48A88-0A00-4E98-8678-694049840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1032B8-26E0-4F88-BC78-26805EDBBF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F72BBF-490B-4669-BBED-37732F38F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EB1948-D3EB-4842-A3ED-CADF01391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12F778-86DE-4637-B682-8C8A3C960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502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76D9705-25C1-4FED-91FF-23667D02BC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AB2321-D6F0-498F-A60D-AF2DF25E4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6A19E6-BCEC-4C23-BD3C-6CB1EDA9E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3F75DF-D926-49A7-8D60-D42477755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1E525F-2D5B-4ECF-9411-17BC41FF5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87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4C149F-01F9-4713-ABFF-DA4E3786F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40BC7B-7C7B-46B6-967B-40E396CDE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641C59-F64E-4A3D-AB22-B8A4CF65F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9F425D-2D20-45D1-AB10-B87D79FDC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6DDB33-EE79-4AEC-B56C-D2001864A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259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8789CB-7FF8-409B-A8BD-D0C05D514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BD5BA2-AA0F-4619-B7AF-18166B700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0BD4AA-A475-461C-9EAA-C1243EEA6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53E414-7907-4EE9-AAD1-6BDF22AEC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0D4926-F6B1-4985-B21F-6B4D6475E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795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E9D091-7B56-4F27-A352-B827CA219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70CB11-1CED-46C9-8F0B-84B7EF98B3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6373E2-EA15-4D54-94B4-A16115D0B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E4FF7C-8595-496C-B220-330A1079E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6C0061-C076-469D-AECF-C1717CA41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6256CD-36DE-4E8B-98BD-AD6E27EFA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581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26CAE0-B33A-4403-90EC-F808CA9AD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00A96D-FC82-4142-B06C-FCE28BBE7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52331A-BECA-4A4B-A754-B8AD39EC1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6BC10A-8DDA-4F8C-B63A-9D569AF377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F2218FC-EA04-415F-8F08-470AA93DEF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CFB8BDD-1D42-450E-8637-8CDEC2D45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E9893F-B2A6-4EBE-8FC6-EC7E5AC6F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9096977-0F27-4A53-9D60-DA2976FE9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971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C3C2A-7E86-466E-BB15-A4458949A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08F1963-4F36-47AA-95FD-7F14A429B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5D522C-371B-4582-BE25-68A75B2B8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873AB1-9E6A-4360-86E1-C22CEC902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946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B93C50C-885B-4CD6-9B2C-02F9F1A34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E893614-0D48-401F-99DC-669F1DA4A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70512D-5BED-4012-960B-6EC19E3DC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094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23C4C2-2752-47F3-8305-B079D99C0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E1B8C0-94C4-4987-B870-57245D5C0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AE4467-7FF1-4195-9D6A-D6D8701192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D3ECDD-D58C-4D0A-BC93-A627E5F1A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4E9BBC-E5E6-4C77-8370-F06FA1802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520957-718A-4272-A719-6B658674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093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0374D8-3836-48E4-AC10-E9DA59A0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F8AFAD5-37D9-4BED-A0FF-B020B769E7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85916D-2A7A-4387-A323-4D69923117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019103-3305-4BE2-B8F7-AD65D62C1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B03B44-982D-4F95-B3D0-257C541FA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326011-16F0-41D2-8AD1-F024C1301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034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C767E59-E902-4AB8-B359-01B1D4B4E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CC4749-A390-47E7-9FE1-C261384D9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F5DEE7-46E8-4BDE-84B9-2DACD77EBD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4F8DB-E9FC-43C2-BA2E-687785E7F827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E030B1-AFD8-459F-9F2C-47476FB619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537468-C34B-42F5-988C-1E1C683B41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684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proceedings.mlr.press/v97/tan19a/tan19a.pdf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ju/imgaug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787AC37-502A-4690-B804-EEC2AFB52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727505"/>
              </p:ext>
            </p:extLst>
          </p:nvPr>
        </p:nvGraphicFramePr>
        <p:xfrm>
          <a:off x="230958" y="1047408"/>
          <a:ext cx="11482524" cy="518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8535">
                  <a:extLst>
                    <a:ext uri="{9D8B030D-6E8A-4147-A177-3AD203B41FA5}">
                      <a16:colId xmlns:a16="http://schemas.microsoft.com/office/drawing/2014/main" val="888676669"/>
                    </a:ext>
                  </a:extLst>
                </a:gridCol>
                <a:gridCol w="2524835">
                  <a:extLst>
                    <a:ext uri="{9D8B030D-6E8A-4147-A177-3AD203B41FA5}">
                      <a16:colId xmlns:a16="http://schemas.microsoft.com/office/drawing/2014/main" val="3409325356"/>
                    </a:ext>
                  </a:extLst>
                </a:gridCol>
                <a:gridCol w="4748523">
                  <a:extLst>
                    <a:ext uri="{9D8B030D-6E8A-4147-A177-3AD203B41FA5}">
                      <a16:colId xmlns:a16="http://schemas.microsoft.com/office/drawing/2014/main" val="3051263977"/>
                    </a:ext>
                  </a:extLst>
                </a:gridCol>
                <a:gridCol w="2870631">
                  <a:extLst>
                    <a:ext uri="{9D8B030D-6E8A-4147-A177-3AD203B41FA5}">
                      <a16:colId xmlns:a16="http://schemas.microsoft.com/office/drawing/2014/main" val="2722778628"/>
                    </a:ext>
                  </a:extLst>
                </a:gridCol>
              </a:tblGrid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정밀도 계산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9629872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10/09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Ipofri3/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Plant-201009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Category 4-&gt;2</a:t>
                      </a:r>
                      <a:r>
                        <a:rPr lang="ko-KR" altLang="en-US" dirty="0"/>
                        <a:t>로 변경하여 </a:t>
                      </a:r>
                      <a:r>
                        <a:rPr lang="ko-KR" altLang="en-US" dirty="0" err="1"/>
                        <a:t>양불</a:t>
                      </a:r>
                      <a:r>
                        <a:rPr lang="ko-KR" altLang="en-US" dirty="0"/>
                        <a:t> 판정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/>
                        <a:t>정밀도 얼마인지 계산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1908346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10/10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Ipofri2/Plant-201010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 Roc </a:t>
                      </a:r>
                      <a:r>
                        <a:rPr lang="en-US" altLang="ko-KR" dirty="0" err="1"/>
                        <a:t>auc</a:t>
                      </a:r>
                      <a:r>
                        <a:rPr lang="en-US" altLang="ko-KR" dirty="0"/>
                        <a:t> curve, score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7952520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1999737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5062855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550651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123404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58480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97B7BB4-08F2-4D28-B92E-20953FC9B4DB}"/>
              </a:ext>
            </a:extLst>
          </p:cNvPr>
          <p:cNvSpPr txBox="1"/>
          <p:nvPr/>
        </p:nvSpPr>
        <p:spPr>
          <a:xfrm>
            <a:off x="129309" y="203200"/>
            <a:ext cx="496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Deep Learning </a:t>
            </a:r>
            <a:r>
              <a:rPr lang="ko-KR" altLang="en-US" sz="3200" b="1" dirty="0"/>
              <a:t>평가 이력</a:t>
            </a:r>
          </a:p>
        </p:txBody>
      </p:sp>
    </p:spTree>
    <p:extLst>
      <p:ext uri="{BB962C8B-B14F-4D97-AF65-F5344CB8AC3E}">
        <p14:creationId xmlns:p14="http://schemas.microsoft.com/office/powerpoint/2010/main" val="1453525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0BD7EB2-1E36-4F5C-9053-60D1CFBE5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345" y="1330723"/>
            <a:ext cx="8039310" cy="419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65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1243CF2-8F4F-4A8E-800A-7F078999D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818" y="2294134"/>
            <a:ext cx="9514363" cy="226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34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F5F238-9B71-43A1-99E1-66A0408A5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57854"/>
            <a:ext cx="5291666" cy="39422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CE66D84-0CD6-479E-BF82-2135F9022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471083"/>
            <a:ext cx="5291667" cy="391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297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D9FAC2-714A-45FF-8955-1C2EE41E5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60980"/>
            <a:ext cx="5291666" cy="47360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0C17FCA-E2DE-45E7-AABF-564889CE0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219729"/>
            <a:ext cx="5291667" cy="441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18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D4FA4-17DE-458D-B202-51FE9ABEE220}"/>
              </a:ext>
            </a:extLst>
          </p:cNvPr>
          <p:cNvSpPr txBox="1"/>
          <p:nvPr/>
        </p:nvSpPr>
        <p:spPr>
          <a:xfrm>
            <a:off x="7377953" y="200811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https://medium.com/@zhang_yang/understanding-cross-entropy-implementation-in-pytorch-softmax-log-softmax-nll-cross-entropy-416a2b200e34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2B9849-62AD-4775-B2C3-6ADD41E63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46" y="1799913"/>
            <a:ext cx="6401355" cy="46028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0F05BF-8895-4C9D-A677-82B061BEA724}"/>
              </a:ext>
            </a:extLst>
          </p:cNvPr>
          <p:cNvSpPr txBox="1"/>
          <p:nvPr/>
        </p:nvSpPr>
        <p:spPr>
          <a:xfrm>
            <a:off x="129309" y="203200"/>
            <a:ext cx="55045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/>
              <a:t>Pytorch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Cross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Entropy</a:t>
            </a:r>
            <a:r>
              <a:rPr lang="ko-KR" altLang="en-US" sz="3200" b="1" dirty="0"/>
              <a:t> 이해</a:t>
            </a:r>
          </a:p>
        </p:txBody>
      </p:sp>
    </p:spTree>
    <p:extLst>
      <p:ext uri="{BB962C8B-B14F-4D97-AF65-F5344CB8AC3E}">
        <p14:creationId xmlns:p14="http://schemas.microsoft.com/office/powerpoint/2010/main" val="3073339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D4FA4-17DE-458D-B202-51FE9ABEE220}"/>
              </a:ext>
            </a:extLst>
          </p:cNvPr>
          <p:cNvSpPr txBox="1"/>
          <p:nvPr/>
        </p:nvSpPr>
        <p:spPr>
          <a:xfrm>
            <a:off x="7377953" y="200811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https://medium.com/@zhang_yang/understanding-cross-entropy-implementation-in-pytorch-softmax-log-softmax-nll-cross-entropy-416a2b200e34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2B9849-62AD-4775-B2C3-6ADD41E63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46" y="1799913"/>
            <a:ext cx="6401355" cy="46028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0F05BF-8895-4C9D-A677-82B061BEA724}"/>
              </a:ext>
            </a:extLst>
          </p:cNvPr>
          <p:cNvSpPr txBox="1"/>
          <p:nvPr/>
        </p:nvSpPr>
        <p:spPr>
          <a:xfrm>
            <a:off x="129309" y="203200"/>
            <a:ext cx="31935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일반화 </a:t>
            </a:r>
            <a:r>
              <a:rPr lang="en-US" altLang="ko-KR" sz="3200" b="1" dirty="0"/>
              <a:t>- </a:t>
            </a:r>
            <a:r>
              <a:rPr lang="en-US" altLang="ko-KR" sz="3200" b="1" dirty="0" err="1"/>
              <a:t>cutmix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206959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" name="Rectangle 78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0F05BF-8895-4C9D-A677-82B061BEA724}"/>
              </a:ext>
            </a:extLst>
          </p:cNvPr>
          <p:cNvSpPr txBox="1"/>
          <p:nvPr/>
        </p:nvSpPr>
        <p:spPr>
          <a:xfrm>
            <a:off x="1116498" y="655128"/>
            <a:ext cx="4613919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200" b="1" dirty="0">
                <a:latin typeface="+mj-lt"/>
                <a:ea typeface="+mj-ea"/>
                <a:cs typeface="+mj-cs"/>
              </a:rPr>
              <a:t>정밀도</a:t>
            </a:r>
            <a:r>
              <a:rPr lang="en-US" altLang="ko-KR" sz="4200" b="1" dirty="0">
                <a:latin typeface="+mj-lt"/>
                <a:ea typeface="+mj-ea"/>
                <a:cs typeface="+mj-cs"/>
              </a:rPr>
              <a:t>, </a:t>
            </a:r>
            <a:r>
              <a:rPr lang="ko-KR" altLang="en-US" sz="4200" b="1">
                <a:latin typeface="+mj-lt"/>
                <a:ea typeface="+mj-ea"/>
                <a:cs typeface="+mj-cs"/>
              </a:rPr>
              <a:t>오검</a:t>
            </a:r>
            <a:endParaRPr lang="ko-KR" altLang="en-US" sz="4200" b="1" dirty="0">
              <a:latin typeface="+mj-lt"/>
              <a:ea typeface="+mj-ea"/>
              <a:cs typeface="+mj-cs"/>
            </a:endParaRPr>
          </a:p>
        </p:txBody>
      </p:sp>
      <p:sp>
        <p:nvSpPr>
          <p:cNvPr id="154" name="Rectangle 80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5" name="Group 82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84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5550003-E637-444C-8877-219F3A57D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837" y="353207"/>
            <a:ext cx="5586942" cy="2569993"/>
          </a:xfrm>
          <a:prstGeom prst="rect">
            <a:avLst/>
          </a:prstGeom>
        </p:spPr>
      </p:pic>
      <p:sp>
        <p:nvSpPr>
          <p:cNvPr id="156" name="Rectangle 104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897C4E9-DA03-40F9-A373-857AAC9CB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178" y="3315854"/>
            <a:ext cx="3608993" cy="34556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622893-8FD8-4339-B5D8-E59216AC5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147" y="3315854"/>
            <a:ext cx="5316324" cy="345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27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0F05BF-8895-4C9D-A677-82B061BEA724}"/>
              </a:ext>
            </a:extLst>
          </p:cNvPr>
          <p:cNvSpPr txBox="1"/>
          <p:nvPr/>
        </p:nvSpPr>
        <p:spPr>
          <a:xfrm>
            <a:off x="1116498" y="655128"/>
            <a:ext cx="4613919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200" b="1" dirty="0">
                <a:latin typeface="+mj-lt"/>
                <a:ea typeface="+mj-ea"/>
                <a:cs typeface="+mj-cs"/>
              </a:rPr>
              <a:t>정밀도</a:t>
            </a:r>
            <a:r>
              <a:rPr lang="en-US" altLang="ko-KR" sz="4200" b="1" dirty="0">
                <a:latin typeface="+mj-lt"/>
                <a:ea typeface="+mj-ea"/>
                <a:cs typeface="+mj-cs"/>
              </a:rPr>
              <a:t>, </a:t>
            </a:r>
            <a:r>
              <a:rPr lang="ko-KR" altLang="en-US" sz="4200" b="1">
                <a:latin typeface="+mj-lt"/>
                <a:ea typeface="+mj-ea"/>
                <a:cs typeface="+mj-cs"/>
              </a:rPr>
              <a:t>오검</a:t>
            </a:r>
            <a:endParaRPr lang="en-US" altLang="ko-KR" sz="4200" b="1"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1A6BD14-3D7D-4128-A512-A1F125307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837" y="395109"/>
            <a:ext cx="5586942" cy="2486189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2A1277C-3F5E-4B34-ABF6-F7C3CE797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04" y="3584071"/>
            <a:ext cx="5586942" cy="29191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B3DE729-FC53-4207-8E7C-202A5F949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838" y="3625973"/>
            <a:ext cx="5586942" cy="283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7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65D09E6-3DB5-4803-9FE7-772D5EF395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787443"/>
              </p:ext>
            </p:extLst>
          </p:nvPr>
        </p:nvGraphicFramePr>
        <p:xfrm>
          <a:off x="132246" y="1047408"/>
          <a:ext cx="11850487" cy="921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5939">
                  <a:extLst>
                    <a:ext uri="{9D8B030D-6E8A-4147-A177-3AD203B41FA5}">
                      <a16:colId xmlns:a16="http://schemas.microsoft.com/office/drawing/2014/main" val="888676669"/>
                    </a:ext>
                  </a:extLst>
                </a:gridCol>
                <a:gridCol w="3860919">
                  <a:extLst>
                    <a:ext uri="{9D8B030D-6E8A-4147-A177-3AD203B41FA5}">
                      <a16:colId xmlns:a16="http://schemas.microsoft.com/office/drawing/2014/main" val="3409325356"/>
                    </a:ext>
                  </a:extLst>
                </a:gridCol>
                <a:gridCol w="3561007">
                  <a:extLst>
                    <a:ext uri="{9D8B030D-6E8A-4147-A177-3AD203B41FA5}">
                      <a16:colId xmlns:a16="http://schemas.microsoft.com/office/drawing/2014/main" val="3051263977"/>
                    </a:ext>
                  </a:extLst>
                </a:gridCol>
                <a:gridCol w="2962622">
                  <a:extLst>
                    <a:ext uri="{9D8B030D-6E8A-4147-A177-3AD203B41FA5}">
                      <a16:colId xmlns:a16="http://schemas.microsoft.com/office/drawing/2014/main" val="2722778628"/>
                    </a:ext>
                  </a:extLst>
                </a:gridCol>
              </a:tblGrid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대책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9629872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Data </a:t>
                      </a:r>
                      <a:r>
                        <a:rPr lang="ko-KR" altLang="en-US" sz="1600" dirty="0"/>
                        <a:t>정의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Xu3 </a:t>
                      </a:r>
                      <a:r>
                        <a:rPr lang="ko-KR" altLang="en-US" sz="1600" dirty="0"/>
                        <a:t>모델 대표 불량과 설비 기인성불량 도출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-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3472236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Deep Learning Process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Flying vision</a:t>
                      </a:r>
                      <a:r>
                        <a:rPr lang="ko-KR" altLang="en-US" sz="1600" dirty="0"/>
                        <a:t>에 적합한 </a:t>
                      </a:r>
                      <a:r>
                        <a:rPr lang="en-US" altLang="ko-KR" sz="1600" dirty="0"/>
                        <a:t>Deep learning </a:t>
                      </a:r>
                      <a:r>
                        <a:rPr lang="ko-KR" altLang="en-US" sz="1600" dirty="0"/>
                        <a:t>프로세스 설정 필요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036499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Augmentation </a:t>
                      </a:r>
                      <a:r>
                        <a:rPr lang="ko-KR" altLang="en-US" sz="1600" dirty="0"/>
                        <a:t>정의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Augmentation </a:t>
                      </a:r>
                      <a:r>
                        <a:rPr lang="ko-KR" altLang="en-US" sz="1600" dirty="0"/>
                        <a:t>정의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필요성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Xu </a:t>
                      </a:r>
                      <a:r>
                        <a:rPr lang="ko-KR" altLang="en-US" sz="1600" dirty="0"/>
                        <a:t>모델 이미지 특성에 맞는 </a:t>
                      </a:r>
                      <a:r>
                        <a:rPr lang="en-US" altLang="ko-KR" sz="1600" dirty="0" err="1"/>
                        <a:t>aug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설정 필요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- Type#1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Aug </a:t>
                      </a:r>
                      <a:r>
                        <a:rPr lang="ko-KR" altLang="en-US" sz="1600" dirty="0"/>
                        <a:t>별 이미지 전후 비교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- Aug </a:t>
                      </a:r>
                      <a:r>
                        <a:rPr lang="ko-KR" altLang="en-US" sz="1600" dirty="0"/>
                        <a:t>최종선택 및 등록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5990793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Model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Efficientnet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논문 참조하여 </a:t>
                      </a:r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개 선택 </a:t>
                      </a:r>
                      <a:r>
                        <a:rPr lang="en-US" altLang="ko-KR" sz="1600" dirty="0"/>
                        <a:t>– effi4, resnet50, densenet101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좀 더 복잡한 모델 사용 가능하지만 연산시간 증가로 실시간 검사에 부적합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목표</a:t>
                      </a:r>
                      <a:r>
                        <a:rPr lang="en-US" altLang="ko-KR" sz="1600" dirty="0"/>
                        <a:t>(0.3</a:t>
                      </a:r>
                      <a:r>
                        <a:rPr lang="ko-KR" altLang="en-US" sz="1600" dirty="0"/>
                        <a:t>초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이미지</a:t>
                      </a:r>
                      <a:r>
                        <a:rPr lang="en-US" altLang="ko-KR" sz="1600" dirty="0"/>
                        <a:t>)</a:t>
                      </a:r>
                    </a:p>
                    <a:p>
                      <a:pPr latinLnBrk="1"/>
                      <a:r>
                        <a:rPr lang="en-US" altLang="ko-KR" sz="1600" dirty="0" err="1"/>
                        <a:t>Ensenble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사용하려면 연산시간 단축 필요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B4 </a:t>
                      </a:r>
                      <a:r>
                        <a:rPr lang="ko-KR" altLang="en-US" sz="1600" dirty="0"/>
                        <a:t>선택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1908346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Roc </a:t>
                      </a:r>
                      <a:r>
                        <a:rPr lang="en-US" altLang="ko-KR" sz="1600" dirty="0" err="1"/>
                        <a:t>auc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정확도는 높더라도 </a:t>
                      </a:r>
                      <a:r>
                        <a:rPr lang="ko-KR" altLang="en-US" sz="1600" dirty="0" err="1"/>
                        <a:t>오검출이</a:t>
                      </a:r>
                      <a:r>
                        <a:rPr lang="ko-KR" altLang="en-US" sz="1600" dirty="0"/>
                        <a:t> 많으면 설비 알람 증가</a:t>
                      </a:r>
                      <a:endParaRPr lang="en-US" altLang="ko-K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Weight </a:t>
                      </a:r>
                      <a:r>
                        <a:rPr lang="ko-KR" altLang="en-US" sz="1600" dirty="0"/>
                        <a:t>조정으로 정확도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 err="1"/>
                        <a:t>오검출</a:t>
                      </a:r>
                      <a:r>
                        <a:rPr lang="ko-KR" altLang="en-US" sz="1600" dirty="0"/>
                        <a:t> 조정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W=(2,1)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7952520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모델 성능 향상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조명 및 공정 조건 변경 시 모델 성능 저하 예상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Regularization</a:t>
                      </a:r>
                      <a:r>
                        <a:rPr lang="ko-KR" altLang="en-US" sz="1600" dirty="0"/>
                        <a:t> 개선을 위한 </a:t>
                      </a:r>
                      <a:r>
                        <a:rPr lang="en-US" altLang="ko-KR" sz="1600" dirty="0" err="1"/>
                        <a:t>Cutmix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평가 중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1999737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Data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unbalance</a:t>
                      </a:r>
                      <a:r>
                        <a:rPr lang="ko-KR" altLang="en-US" sz="1600" dirty="0"/>
                        <a:t>으로 일반화 성능 떨어진다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Data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unbalance </a:t>
                      </a:r>
                      <a:r>
                        <a:rPr lang="ko-KR" altLang="en-US" sz="1600" dirty="0"/>
                        <a:t>개선을 위한 </a:t>
                      </a:r>
                      <a:r>
                        <a:rPr lang="en-US" altLang="ko-KR" sz="1600" dirty="0"/>
                        <a:t>Focal Loss </a:t>
                      </a:r>
                      <a:r>
                        <a:rPr lang="ko-KR" altLang="en-US" sz="1600" dirty="0"/>
                        <a:t>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개발 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5062855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7575597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CV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데이터에 따라서 모델 성능이 부족할 수 있다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CV</a:t>
                      </a:r>
                      <a:r>
                        <a:rPr lang="ko-KR" altLang="en-US" sz="1600" dirty="0"/>
                        <a:t>를 해서 유의차 없음을 확인한다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550651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Early </a:t>
                      </a:r>
                      <a:r>
                        <a:rPr lang="en-US" altLang="ko-KR" sz="1600" dirty="0" err="1"/>
                        <a:t>stoping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overfitting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Valid data </a:t>
                      </a:r>
                      <a:r>
                        <a:rPr lang="ko-KR" altLang="en-US" sz="1600"/>
                        <a:t>활용하여 멈춘다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123404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58480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18244BF-69D2-4461-96DC-B6DABE6103B8}"/>
              </a:ext>
            </a:extLst>
          </p:cNvPr>
          <p:cNvSpPr txBox="1"/>
          <p:nvPr/>
        </p:nvSpPr>
        <p:spPr>
          <a:xfrm>
            <a:off x="129309" y="203200"/>
            <a:ext cx="496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Deep Learning </a:t>
            </a:r>
            <a:r>
              <a:rPr lang="ko-KR" altLang="en-US" sz="3200" b="1" dirty="0"/>
              <a:t>개발 개요</a:t>
            </a:r>
          </a:p>
        </p:txBody>
      </p:sp>
    </p:spTree>
    <p:extLst>
      <p:ext uri="{BB962C8B-B14F-4D97-AF65-F5344CB8AC3E}">
        <p14:creationId xmlns:p14="http://schemas.microsoft.com/office/powerpoint/2010/main" val="3539261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7AACD9-3B47-49E9-A7EE-E98AE360E960}"/>
              </a:ext>
            </a:extLst>
          </p:cNvPr>
          <p:cNvSpPr txBox="1"/>
          <p:nvPr/>
        </p:nvSpPr>
        <p:spPr>
          <a:xfrm>
            <a:off x="129309" y="20320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검토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FB0C88-DE99-4535-92BD-DC485AC7CED3}"/>
              </a:ext>
            </a:extLst>
          </p:cNvPr>
          <p:cNvSpPr txBox="1"/>
          <p:nvPr/>
        </p:nvSpPr>
        <p:spPr>
          <a:xfrm>
            <a:off x="586854" y="2661313"/>
            <a:ext cx="2760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Imagenet</a:t>
            </a:r>
            <a:r>
              <a:rPr lang="ko-KR" altLang="en-US" dirty="0"/>
              <a:t> </a:t>
            </a:r>
            <a:r>
              <a:rPr lang="en-US" altLang="ko-KR" dirty="0"/>
              <a:t>Top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Error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Efficientnet</a:t>
            </a:r>
            <a:r>
              <a:rPr lang="ko-KR" altLang="en-US" dirty="0"/>
              <a:t> 연구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EC270-D54A-439D-9E42-DCACEF15BBE4}"/>
              </a:ext>
            </a:extLst>
          </p:cNvPr>
          <p:cNvSpPr txBox="1"/>
          <p:nvPr/>
        </p:nvSpPr>
        <p:spPr>
          <a:xfrm>
            <a:off x="788158" y="3380769"/>
            <a:ext cx="6107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http://proceedings.mlr.press/v97/tan19a/tan19a.pdf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D0931B-9C3E-4023-AF15-1D6269828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0"/>
            <a:ext cx="5857875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056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2BDCF5E-D129-4149-BB39-AE0E8BDB8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056" y="1126611"/>
            <a:ext cx="8795887" cy="460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01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66EF109-F847-428B-973E-E42C694D4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99" y="1421048"/>
            <a:ext cx="10287000" cy="27908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221F50-B17E-41D9-8596-98B9BE7D0681}"/>
              </a:ext>
            </a:extLst>
          </p:cNvPr>
          <p:cNvSpPr txBox="1"/>
          <p:nvPr/>
        </p:nvSpPr>
        <p:spPr>
          <a:xfrm>
            <a:off x="1042140" y="4731774"/>
            <a:ext cx="9857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Sum of Week learner is stronger than One strong learner.</a:t>
            </a:r>
          </a:p>
        </p:txBody>
      </p:sp>
      <p:sp>
        <p:nvSpPr>
          <p:cNvPr id="7" name="제목 7">
            <a:extLst>
              <a:ext uri="{FF2B5EF4-FFF2-40B4-BE49-F238E27FC236}">
                <a16:creationId xmlns:a16="http://schemas.microsoft.com/office/drawing/2014/main" id="{290BFF02-D0FE-4D23-9DBF-B904C67C85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173" y="14976"/>
            <a:ext cx="11384106" cy="512314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Training strategy – Ensemble is always answer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56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7">
            <a:extLst>
              <a:ext uri="{FF2B5EF4-FFF2-40B4-BE49-F238E27FC236}">
                <a16:creationId xmlns:a16="http://schemas.microsoft.com/office/drawing/2014/main" id="{2981A032-3C66-42AB-A647-A8FB2A34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173" y="14976"/>
            <a:ext cx="11770779" cy="512314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ko-KR" alt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딥러닝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컴퍼티션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꿀팁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방출</a:t>
            </a:r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!!!!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E4AC55B-B787-44EB-ACAB-46CDB810D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6E64CDA-6CED-4CA3-AA17-54FF3259AA68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0C2B5A4-164F-4C6F-A14A-698052BA259F}"/>
              </a:ext>
            </a:extLst>
          </p:cNvPr>
          <p:cNvCxnSpPr/>
          <p:nvPr/>
        </p:nvCxnSpPr>
        <p:spPr>
          <a:xfrm>
            <a:off x="263610" y="567718"/>
            <a:ext cx="1158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A373A18-B9D9-4C2C-B97C-155F8FA24012}"/>
              </a:ext>
            </a:extLst>
          </p:cNvPr>
          <p:cNvSpPr txBox="1"/>
          <p:nvPr/>
        </p:nvSpPr>
        <p:spPr>
          <a:xfrm>
            <a:off x="881812" y="936638"/>
            <a:ext cx="103459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altLang="ko-KR" sz="3200" dirty="0"/>
              <a:t>Data augmentation </a:t>
            </a:r>
            <a:r>
              <a:rPr lang="ko-KR" altLang="en-US" sz="3200" dirty="0"/>
              <a:t>을 잘해라</a:t>
            </a:r>
            <a:endParaRPr lang="en-US" altLang="ko-KR" sz="3200" dirty="0"/>
          </a:p>
          <a:p>
            <a:pPr marL="1200150" lvl="1" indent="-742950">
              <a:buAutoNum type="arabicPeriod"/>
            </a:pPr>
            <a:r>
              <a:rPr lang="ko-KR" altLang="en-US" sz="3200" dirty="0">
                <a:solidFill>
                  <a:srgbClr val="FF0000"/>
                </a:solidFill>
              </a:rPr>
              <a:t>좋은 </a:t>
            </a:r>
            <a:r>
              <a:rPr lang="en-US" altLang="ko-KR" sz="3200" dirty="0">
                <a:solidFill>
                  <a:srgbClr val="FF0000"/>
                </a:solidFill>
              </a:rPr>
              <a:t>augmentation </a:t>
            </a:r>
            <a:r>
              <a:rPr lang="ko-KR" altLang="en-US" sz="3200" dirty="0">
                <a:solidFill>
                  <a:srgbClr val="FF0000"/>
                </a:solidFill>
              </a:rPr>
              <a:t>을 찾아야 한다</a:t>
            </a:r>
            <a:r>
              <a:rPr lang="en-US" altLang="ko-KR" sz="3200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58BD7B-8161-4C4B-BC3D-AD34298E8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90" y="2102301"/>
            <a:ext cx="7439302" cy="391680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54715D4-3B14-4E3C-B2BC-66AB75C849A7}"/>
              </a:ext>
            </a:extLst>
          </p:cNvPr>
          <p:cNvSpPr/>
          <p:nvPr/>
        </p:nvSpPr>
        <p:spPr>
          <a:xfrm>
            <a:off x="8663348" y="1036570"/>
            <a:ext cx="3281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https://github.com/aleju/imgaug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0994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7">
            <a:extLst>
              <a:ext uri="{FF2B5EF4-FFF2-40B4-BE49-F238E27FC236}">
                <a16:creationId xmlns:a16="http://schemas.microsoft.com/office/drawing/2014/main" id="{ED94A5C2-5E5A-48DE-8C2C-A45A8FA343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173" y="14976"/>
            <a:ext cx="11770779" cy="512314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ko-KR" alt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딥러닝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컴퍼티션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꿀팁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방출</a:t>
            </a:r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!!!!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E1C77C-6930-43E9-81C7-523EA1064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6E64CDA-6CED-4CA3-AA17-54FF3259AA68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C9ADB9D-10B4-4678-8AB0-34256307818E}"/>
              </a:ext>
            </a:extLst>
          </p:cNvPr>
          <p:cNvCxnSpPr/>
          <p:nvPr/>
        </p:nvCxnSpPr>
        <p:spPr>
          <a:xfrm>
            <a:off x="263610" y="567718"/>
            <a:ext cx="1158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BDBEF86-C2E7-41E0-857F-A38F4628C27B}"/>
              </a:ext>
            </a:extLst>
          </p:cNvPr>
          <p:cNvSpPr txBox="1"/>
          <p:nvPr/>
        </p:nvSpPr>
        <p:spPr>
          <a:xfrm>
            <a:off x="881812" y="936638"/>
            <a:ext cx="10345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2.  </a:t>
            </a:r>
            <a:r>
              <a:rPr lang="ko-KR" altLang="en-US" sz="3200" dirty="0"/>
              <a:t>다양한 모델을 사용해라</a:t>
            </a:r>
            <a:endParaRPr lang="en-US" altLang="ko-KR" sz="3200" dirty="0">
              <a:solidFill>
                <a:srgbClr val="FF0000"/>
              </a:solidFill>
            </a:endParaRPr>
          </a:p>
        </p:txBody>
      </p:sp>
      <p:pic>
        <p:nvPicPr>
          <p:cNvPr id="6" name="Picture 2" descr="https://cdn-images-1.medium.com/max/1400/1*S3TlG0XpQZSIpoDIUCQ0RQ.jpeg">
            <a:extLst>
              <a:ext uri="{FF2B5EF4-FFF2-40B4-BE49-F238E27FC236}">
                <a16:creationId xmlns:a16="http://schemas.microsoft.com/office/drawing/2014/main" id="{09291DC9-77A6-4BDB-8349-4971A905D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40" y="1771379"/>
            <a:ext cx="6727254" cy="292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15F2B07-0728-469F-AC52-CB6BF3193997}"/>
              </a:ext>
            </a:extLst>
          </p:cNvPr>
          <p:cNvSpPr/>
          <p:nvPr/>
        </p:nvSpPr>
        <p:spPr>
          <a:xfrm>
            <a:off x="1163496" y="4949799"/>
            <a:ext cx="1144120" cy="532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Resnet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67E8BAB-3DB1-476C-AAA9-2194CDABC8A3}"/>
              </a:ext>
            </a:extLst>
          </p:cNvPr>
          <p:cNvSpPr/>
          <p:nvPr/>
        </p:nvSpPr>
        <p:spPr>
          <a:xfrm>
            <a:off x="2491782" y="4949799"/>
            <a:ext cx="1144120" cy="532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VGG series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BC423E-A972-493D-B195-A299D31997F0}"/>
              </a:ext>
            </a:extLst>
          </p:cNvPr>
          <p:cNvSpPr/>
          <p:nvPr/>
        </p:nvSpPr>
        <p:spPr>
          <a:xfrm>
            <a:off x="3820068" y="4949799"/>
            <a:ext cx="1144120" cy="532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Resnet</a:t>
            </a:r>
            <a:endParaRPr lang="en-US" altLang="ko-KR" dirty="0"/>
          </a:p>
          <a:p>
            <a:pPr algn="ctr"/>
            <a:r>
              <a:rPr lang="en-US" altLang="ko-KR" dirty="0"/>
              <a:t>series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64EE19D-5FDE-484A-9065-43F50A3E5CF0}"/>
              </a:ext>
            </a:extLst>
          </p:cNvPr>
          <p:cNvSpPr/>
          <p:nvPr/>
        </p:nvSpPr>
        <p:spPr>
          <a:xfrm>
            <a:off x="5148354" y="4949799"/>
            <a:ext cx="1144120" cy="532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InceptionV3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1C3693-3BBA-45D5-A9C4-51C633F16548}"/>
              </a:ext>
            </a:extLst>
          </p:cNvPr>
          <p:cNvSpPr/>
          <p:nvPr/>
        </p:nvSpPr>
        <p:spPr>
          <a:xfrm>
            <a:off x="1714435" y="5637020"/>
            <a:ext cx="1144120" cy="532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DenseNet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D9B6C5-3C34-41A2-AC50-854B05C20B2A}"/>
              </a:ext>
            </a:extLst>
          </p:cNvPr>
          <p:cNvSpPr/>
          <p:nvPr/>
        </p:nvSpPr>
        <p:spPr>
          <a:xfrm>
            <a:off x="3042721" y="5637020"/>
            <a:ext cx="1280978" cy="532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MobileNet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F172A28-1552-4166-8F38-40CF7C98A22F}"/>
              </a:ext>
            </a:extLst>
          </p:cNvPr>
          <p:cNvSpPr/>
          <p:nvPr/>
        </p:nvSpPr>
        <p:spPr>
          <a:xfrm>
            <a:off x="4507865" y="5637020"/>
            <a:ext cx="1280978" cy="532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etc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8441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다이어그램 13">
            <a:extLst>
              <a:ext uri="{FF2B5EF4-FFF2-40B4-BE49-F238E27FC236}">
                <a16:creationId xmlns:a16="http://schemas.microsoft.com/office/drawing/2014/main" id="{BCCA0C55-C93D-46B6-9FCE-262CE5079FA8}"/>
              </a:ext>
            </a:extLst>
          </p:cNvPr>
          <p:cNvGraphicFramePr/>
          <p:nvPr/>
        </p:nvGraphicFramePr>
        <p:xfrm>
          <a:off x="4547974" y="364172"/>
          <a:ext cx="9066591" cy="4666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슬라이드 번호 개체 틀 2">
            <a:extLst>
              <a:ext uri="{FF2B5EF4-FFF2-40B4-BE49-F238E27FC236}">
                <a16:creationId xmlns:a16="http://schemas.microsoft.com/office/drawing/2014/main" id="{D12EBD1A-B480-45C6-A66C-DE45486C6B99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25</a:t>
            </a:r>
            <a:endParaRPr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49523D0-BC78-44FD-B75F-720AF851BF20}"/>
              </a:ext>
            </a:extLst>
          </p:cNvPr>
          <p:cNvGrpSpPr/>
          <p:nvPr/>
        </p:nvGrpSpPr>
        <p:grpSpPr>
          <a:xfrm>
            <a:off x="3684772" y="1528224"/>
            <a:ext cx="1465182" cy="2247291"/>
            <a:chOff x="3249979" y="1625638"/>
            <a:chExt cx="1512250" cy="2319484"/>
          </a:xfrm>
          <a:solidFill>
            <a:schemeClr val="bg2">
              <a:lumMod val="25000"/>
            </a:schemeClr>
          </a:solidFill>
        </p:grpSpPr>
        <p:sp>
          <p:nvSpPr>
            <p:cNvPr id="17" name="모서리가 둥근 직사각형 2">
              <a:extLst>
                <a:ext uri="{FF2B5EF4-FFF2-40B4-BE49-F238E27FC236}">
                  <a16:creationId xmlns:a16="http://schemas.microsoft.com/office/drawing/2014/main" id="{8F64F867-1CA0-4E14-A209-2E602E2A0329}"/>
                </a:ext>
              </a:extLst>
            </p:cNvPr>
            <p:cNvSpPr/>
            <p:nvPr/>
          </p:nvSpPr>
          <p:spPr>
            <a:xfrm>
              <a:off x="3249979" y="1625638"/>
              <a:ext cx="1503000" cy="923338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데이터 수집</a:t>
              </a:r>
            </a:p>
          </p:txBody>
        </p:sp>
        <p:sp>
          <p:nvSpPr>
            <p:cNvPr id="18" name="모서리가 둥근 직사각형 6">
              <a:extLst>
                <a:ext uri="{FF2B5EF4-FFF2-40B4-BE49-F238E27FC236}">
                  <a16:creationId xmlns:a16="http://schemas.microsoft.com/office/drawing/2014/main" id="{205C3C00-4EBF-42D6-A4EA-6FA8BC56805A}"/>
                </a:ext>
              </a:extLst>
            </p:cNvPr>
            <p:cNvSpPr/>
            <p:nvPr/>
          </p:nvSpPr>
          <p:spPr>
            <a:xfrm>
              <a:off x="3259229" y="3021784"/>
              <a:ext cx="1503000" cy="923338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데이터 전처리</a:t>
              </a:r>
            </a:p>
          </p:txBody>
        </p:sp>
      </p:grpSp>
      <p:sp>
        <p:nvSpPr>
          <p:cNvPr id="19" name="오른쪽 화살표 9">
            <a:extLst>
              <a:ext uri="{FF2B5EF4-FFF2-40B4-BE49-F238E27FC236}">
                <a16:creationId xmlns:a16="http://schemas.microsoft.com/office/drawing/2014/main" id="{D58BEAC7-D87A-44E8-A171-42C2F6490EA2}"/>
              </a:ext>
            </a:extLst>
          </p:cNvPr>
          <p:cNvSpPr/>
          <p:nvPr/>
        </p:nvSpPr>
        <p:spPr>
          <a:xfrm>
            <a:off x="5535091" y="2156829"/>
            <a:ext cx="740261" cy="106231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1">
            <a:extLst>
              <a:ext uri="{FF2B5EF4-FFF2-40B4-BE49-F238E27FC236}">
                <a16:creationId xmlns:a16="http://schemas.microsoft.com/office/drawing/2014/main" id="{7F75CB09-FE3A-4A78-9D00-DD6AB024BD1B}"/>
              </a:ext>
            </a:extLst>
          </p:cNvPr>
          <p:cNvSpPr/>
          <p:nvPr/>
        </p:nvSpPr>
        <p:spPr>
          <a:xfrm>
            <a:off x="369773" y="201706"/>
            <a:ext cx="11568227" cy="490032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12">
            <a:extLst>
              <a:ext uri="{FF2B5EF4-FFF2-40B4-BE49-F238E27FC236}">
                <a16:creationId xmlns:a16="http://schemas.microsoft.com/office/drawing/2014/main" id="{99D7F656-820E-4D1B-87CC-2D3CA6040B50}"/>
              </a:ext>
            </a:extLst>
          </p:cNvPr>
          <p:cNvSpPr/>
          <p:nvPr/>
        </p:nvSpPr>
        <p:spPr>
          <a:xfrm>
            <a:off x="321839" y="110537"/>
            <a:ext cx="2268961" cy="92333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데이터와 함께하는 </a:t>
            </a:r>
            <a:r>
              <a:rPr lang="ko-KR" altLang="en-US" dirty="0" err="1">
                <a:solidFill>
                  <a:schemeClr val="tx1"/>
                </a:solidFill>
              </a:rPr>
              <a:t>무한루프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13">
            <a:extLst>
              <a:ext uri="{FF2B5EF4-FFF2-40B4-BE49-F238E27FC236}">
                <a16:creationId xmlns:a16="http://schemas.microsoft.com/office/drawing/2014/main" id="{679B50FB-C92A-4ABE-A6B0-E3BE1196868C}"/>
              </a:ext>
            </a:extLst>
          </p:cNvPr>
          <p:cNvSpPr/>
          <p:nvPr/>
        </p:nvSpPr>
        <p:spPr>
          <a:xfrm>
            <a:off x="670360" y="2338398"/>
            <a:ext cx="1346856" cy="699179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문제 설정</a:t>
            </a:r>
          </a:p>
        </p:txBody>
      </p:sp>
      <p:sp>
        <p:nvSpPr>
          <p:cNvPr id="23" name="오른쪽 화살표 14">
            <a:extLst>
              <a:ext uri="{FF2B5EF4-FFF2-40B4-BE49-F238E27FC236}">
                <a16:creationId xmlns:a16="http://schemas.microsoft.com/office/drawing/2014/main" id="{3E0DE8ED-73AE-49C0-A93A-6029428EF6CE}"/>
              </a:ext>
            </a:extLst>
          </p:cNvPr>
          <p:cNvSpPr/>
          <p:nvPr/>
        </p:nvSpPr>
        <p:spPr>
          <a:xfrm>
            <a:off x="2448817" y="2156829"/>
            <a:ext cx="865833" cy="106231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왼쪽/오른쪽 화살표 15">
            <a:extLst>
              <a:ext uri="{FF2B5EF4-FFF2-40B4-BE49-F238E27FC236}">
                <a16:creationId xmlns:a16="http://schemas.microsoft.com/office/drawing/2014/main" id="{1B490D2B-0F0A-495F-9D52-400CE6A5B112}"/>
              </a:ext>
            </a:extLst>
          </p:cNvPr>
          <p:cNvSpPr/>
          <p:nvPr/>
        </p:nvSpPr>
        <p:spPr>
          <a:xfrm>
            <a:off x="662457" y="5347242"/>
            <a:ext cx="5350842" cy="36195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왼쪽/오른쪽 화살표 16">
            <a:extLst>
              <a:ext uri="{FF2B5EF4-FFF2-40B4-BE49-F238E27FC236}">
                <a16:creationId xmlns:a16="http://schemas.microsoft.com/office/drawing/2014/main" id="{B20D6828-7ABA-4600-8550-AABBA0A79BE6}"/>
              </a:ext>
            </a:extLst>
          </p:cNvPr>
          <p:cNvSpPr/>
          <p:nvPr/>
        </p:nvSpPr>
        <p:spPr>
          <a:xfrm>
            <a:off x="6433286" y="5347242"/>
            <a:ext cx="5350842" cy="36195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18">
            <a:extLst>
              <a:ext uri="{FF2B5EF4-FFF2-40B4-BE49-F238E27FC236}">
                <a16:creationId xmlns:a16="http://schemas.microsoft.com/office/drawing/2014/main" id="{A264CFF8-7651-4E8A-B878-9B19998D787B}"/>
              </a:ext>
            </a:extLst>
          </p:cNvPr>
          <p:cNvSpPr/>
          <p:nvPr/>
        </p:nvSpPr>
        <p:spPr>
          <a:xfrm>
            <a:off x="1456319" y="5750795"/>
            <a:ext cx="3875460" cy="556895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err="1"/>
              <a:t>캐글에서</a:t>
            </a:r>
            <a:r>
              <a:rPr lang="ko-KR" altLang="en-US" b="1" dirty="0"/>
              <a:t> </a:t>
            </a:r>
            <a:r>
              <a:rPr lang="ko-KR" altLang="en-US" sz="2400" b="1" dirty="0">
                <a:solidFill>
                  <a:srgbClr val="FF0000"/>
                </a:solidFill>
              </a:rPr>
              <a:t>다루지</a:t>
            </a:r>
            <a:r>
              <a:rPr lang="en-US" altLang="ko-KR" sz="2400" b="1" dirty="0">
                <a:solidFill>
                  <a:srgbClr val="FF0000"/>
                </a:solidFill>
              </a:rPr>
              <a:t> </a:t>
            </a:r>
            <a:r>
              <a:rPr lang="ko-KR" altLang="en-US" sz="2400" b="1" dirty="0">
                <a:solidFill>
                  <a:srgbClr val="FF0000"/>
                </a:solidFill>
              </a:rPr>
              <a:t>않는 </a:t>
            </a:r>
            <a:r>
              <a:rPr lang="ko-KR" altLang="en-US" b="1" dirty="0"/>
              <a:t>부분</a:t>
            </a:r>
          </a:p>
        </p:txBody>
      </p:sp>
      <p:sp>
        <p:nvSpPr>
          <p:cNvPr id="27" name="모서리가 둥근 직사각형 19">
            <a:extLst>
              <a:ext uri="{FF2B5EF4-FFF2-40B4-BE49-F238E27FC236}">
                <a16:creationId xmlns:a16="http://schemas.microsoft.com/office/drawing/2014/main" id="{2F51E0DD-2CDF-4248-9CF0-4237D063729B}"/>
              </a:ext>
            </a:extLst>
          </p:cNvPr>
          <p:cNvSpPr/>
          <p:nvPr/>
        </p:nvSpPr>
        <p:spPr>
          <a:xfrm>
            <a:off x="7764352" y="5682602"/>
            <a:ext cx="3125321" cy="699179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캐글에서</a:t>
            </a:r>
            <a:r>
              <a:rPr lang="ko-KR" altLang="en-US" dirty="0"/>
              <a:t> </a:t>
            </a:r>
            <a:r>
              <a:rPr lang="ko-KR" altLang="en-US" sz="2400" b="1" dirty="0">
                <a:solidFill>
                  <a:srgbClr val="0070C0"/>
                </a:solidFill>
              </a:rPr>
              <a:t>다루는</a:t>
            </a:r>
            <a:r>
              <a:rPr lang="ko-KR" altLang="en-US" dirty="0"/>
              <a:t> 부분</a:t>
            </a:r>
          </a:p>
        </p:txBody>
      </p:sp>
    </p:spTree>
    <p:extLst>
      <p:ext uri="{BB962C8B-B14F-4D97-AF65-F5344CB8AC3E}">
        <p14:creationId xmlns:p14="http://schemas.microsoft.com/office/powerpoint/2010/main" val="1926992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>
            <a:extLst>
              <a:ext uri="{FF2B5EF4-FFF2-40B4-BE49-F238E27FC236}">
                <a16:creationId xmlns:a16="http://schemas.microsoft.com/office/drawing/2014/main" id="{3505F444-BE3F-4662-AD74-FD8EA883CA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600" y="338328"/>
            <a:ext cx="10210800" cy="1078992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ko-KR" sz="5400" b="1">
                <a:latin typeface="Arial" panose="020B0604020202020204" pitchFamily="34" charset="0"/>
                <a:cs typeface="Arial" panose="020B0604020202020204" pitchFamily="34" charset="0"/>
              </a:rPr>
              <a:t>Precision</a:t>
            </a:r>
            <a:r>
              <a:rPr lang="ko-KR" altLang="en-US" sz="54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5400" b="1">
                <a:latin typeface="Arial" panose="020B0604020202020204" pitchFamily="34" charset="0"/>
                <a:cs typeface="Arial" panose="020B0604020202020204" pitchFamily="34" charset="0"/>
              </a:rPr>
              <a:t>Recall</a:t>
            </a:r>
            <a:r>
              <a:rPr lang="ko-KR" altLang="en-US" sz="54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5400" b="1">
                <a:latin typeface="Arial" panose="020B0604020202020204" pitchFamily="34" charset="0"/>
                <a:cs typeface="Arial" panose="020B0604020202020204" pitchFamily="34" charset="0"/>
              </a:rPr>
              <a:t>trade off</a:t>
            </a:r>
            <a:endParaRPr lang="ko-KR" altLang="en-US" sz="5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20A4350-8130-48CE-B770-990ECB25D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48" y="3113643"/>
            <a:ext cx="4974336" cy="2549347"/>
          </a:xfrm>
          <a:prstGeom prst="rect">
            <a:avLst/>
          </a:prstGeom>
        </p:spPr>
      </p:pic>
      <p:sp>
        <p:nvSpPr>
          <p:cNvPr id="13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5F7BCC-AEDF-4A5E-A968-1716A7AD5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516" y="3190592"/>
            <a:ext cx="4974336" cy="240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53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3679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1619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5009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6479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8774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36C111-9E2E-4C33-AF1B-64792D3CD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083" y="0"/>
            <a:ext cx="7449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35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9080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9001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49582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96584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5518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3369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24020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31716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043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6286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36C111-9E2E-4C33-AF1B-64792D3CD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083" y="0"/>
            <a:ext cx="7449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4867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6884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8416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90728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39192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8922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82726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11757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92658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03806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6618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0FD31A-72B4-4D29-9BB6-F14BB28D6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087" y="375477"/>
            <a:ext cx="7892349" cy="610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893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32257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59140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90358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16849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1254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58670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41173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63376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31284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0447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93A9ED-6021-45AC-B318-3EEAED8B6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381" y="288389"/>
            <a:ext cx="7473238" cy="628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2309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82081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8579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8826FC7-D580-4518-8F7D-3141AD951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118" y="876233"/>
            <a:ext cx="8425763" cy="51055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3D3060-75D0-42A4-84CB-C88F241856F9}"/>
              </a:ext>
            </a:extLst>
          </p:cNvPr>
          <p:cNvSpPr txBox="1"/>
          <p:nvPr/>
        </p:nvSpPr>
        <p:spPr>
          <a:xfrm>
            <a:off x="501354" y="22990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https://www.kaggle.com/jimitshah777/bilinear-efficientnet-focal-loss-label-smoothing</a:t>
            </a:r>
          </a:p>
        </p:txBody>
      </p:sp>
    </p:spTree>
    <p:extLst>
      <p:ext uri="{BB962C8B-B14F-4D97-AF65-F5344CB8AC3E}">
        <p14:creationId xmlns:p14="http://schemas.microsoft.com/office/powerpoint/2010/main" val="2812699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115C506-ED57-4243-881E-40403B5AA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392" y="1461355"/>
            <a:ext cx="7141215" cy="393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25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6DBEA00-8597-420E-83D1-9B61BD422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241" y="1488570"/>
            <a:ext cx="7734502" cy="388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61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376</Words>
  <Application>Microsoft Office PowerPoint</Application>
  <PresentationFormat>와이드스크린</PresentationFormat>
  <Paragraphs>90</Paragraphs>
  <Slides>61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Training strategy – Ensemble is always answer</vt:lpstr>
      <vt:lpstr>딥러닝 컴퍼티션 꿀팁 방출!!!!</vt:lpstr>
      <vt:lpstr>딥러닝 컴퍼티션 꿀팁 방출!!!!</vt:lpstr>
      <vt:lpstr>PowerPoint 프레젠테이션</vt:lpstr>
      <vt:lpstr>Precision Recall trade off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David Longmuir</dc:creator>
  <cp:lastModifiedBy>David Longmuir</cp:lastModifiedBy>
  <cp:revision>1</cp:revision>
  <dcterms:created xsi:type="dcterms:W3CDTF">2020-10-10T23:55:46Z</dcterms:created>
  <dcterms:modified xsi:type="dcterms:W3CDTF">2020-10-11T04:16:36Z</dcterms:modified>
</cp:coreProperties>
</file>